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92" r:id="rId4"/>
    <p:sldId id="293" r:id="rId5"/>
    <p:sldId id="303" r:id="rId6"/>
    <p:sldId id="304" r:id="rId7"/>
    <p:sldId id="305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</p:sldIdLst>
  <p:sldSz cx="9144000" cy="6858000" type="screen4x3"/>
  <p:notesSz cx="6811963" cy="99425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5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75771" autoAdjust="0"/>
  </p:normalViewPr>
  <p:slideViewPr>
    <p:cSldViewPr>
      <p:cViewPr varScale="1">
        <p:scale>
          <a:sx n="88" d="100"/>
          <a:sy n="88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9A46F-3BC1-42FF-9DB7-3B887BDF5B75}" type="datetimeFigureOut">
              <a:rPr lang="en-GB" smtClean="0"/>
              <a:t>13/08/2013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0D015-6947-4498-B132-5E7741A71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61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08000-FED5-4B11-AA57-E65BAA12C95D}" type="datetimeFigureOut">
              <a:rPr lang="de-DE" smtClean="0"/>
              <a:pPr/>
              <a:t>13.08.2013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7442F-0B8A-40C8-B751-95DA04CE831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798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7442F-0B8A-40C8-B751-95DA04CE8313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607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7442F-0B8A-40C8-B751-95DA04CE8313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839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OMC meeting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6381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56793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23528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13/08/2013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55776" y="6453336"/>
            <a:ext cx="4032448" cy="3377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OMC meeting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660232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7D0327D-9A62-464E-A01D-4EFD11E47E4A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tx1">
              <a:lumMod val="75000"/>
              <a:lumOff val="25000"/>
            </a:schemeClr>
          </a:solidFill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100000"/>
        <a:buFont typeface="Arial" pitchFamily="34" charset="0"/>
        <a:buChar char="•"/>
        <a:defRPr sz="3200" kern="1200">
          <a:solidFill>
            <a:schemeClr val="tx1"/>
          </a:solidFill>
          <a:latin typeface="Helvetica" pitchFamily="34" charset="0"/>
          <a:ea typeface="Gulim" pitchFamily="34" charset="-127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50000"/>
        <a:buFont typeface="Courier New" pitchFamily="49" charset="0"/>
        <a:buChar char="o"/>
        <a:defRPr sz="2800" kern="1200">
          <a:solidFill>
            <a:schemeClr val="tx1"/>
          </a:solidFill>
          <a:latin typeface="Helvetica" pitchFamily="34" charset="0"/>
          <a:ea typeface="Gulim" pitchFamily="34" charset="-127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elvetica" pitchFamily="34" charset="0"/>
          <a:ea typeface="Gulim" pitchFamily="34" charset="-127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" pitchFamily="34" charset="0"/>
          <a:ea typeface="Gulim" pitchFamily="34" charset="-127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" pitchFamily="34" charset="0"/>
          <a:ea typeface="Gulim" pitchFamily="34" charset="-127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omc-wiki.web.cern.ch/OMC-wik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1275054"/>
          </a:xfrm>
        </p:spPr>
        <p:txBody>
          <a:bodyPr>
            <a:normAutofit/>
          </a:bodyPr>
          <a:lstStyle/>
          <a:p>
            <a:r>
              <a:rPr lang="de-DE" dirty="0" smtClean="0"/>
              <a:t>Viktor Maier</a:t>
            </a:r>
          </a:p>
          <a:p>
            <a:r>
              <a:rPr lang="de-DE" dirty="0" smtClean="0"/>
              <a:t>viktor.maier@cern.ch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79512" y="2636912"/>
            <a:ext cx="878497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de-DE" sz="3200" dirty="0" smtClean="0"/>
              <a:t>Meeting – 13th Aug 2013</a:t>
            </a:r>
            <a:endParaRPr lang="de-DE" sz="3200" dirty="0"/>
          </a:p>
        </p:txBody>
      </p:sp>
      <p:pic>
        <p:nvPicPr>
          <p:cNvPr id="4" name="Picture 2" descr="\\cern.ch\dfs\Users\v\vimaier\Desktop\OMC review\pics\omc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303" y="157869"/>
            <a:ext cx="5204985" cy="283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Open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648071"/>
          </a:xfrm>
        </p:spPr>
        <p:txBody>
          <a:bodyPr>
            <a:normAutofit/>
          </a:bodyPr>
          <a:lstStyle/>
          <a:p>
            <a:r>
              <a:rPr lang="de-DE" dirty="0" smtClean="0"/>
              <a:t>#11 Validate coupling f1001 in GetLLM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467544" y="220486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coupling f1001 in </a:t>
            </a:r>
            <a:r>
              <a:rPr lang="en-GB" dirty="0" err="1"/>
              <a:t>GetLLM.GetCoupling</a:t>
            </a:r>
            <a:r>
              <a:rPr lang="en-GB" dirty="0"/>
              <a:t>(1|2) has to be checked with simulations.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3429001"/>
            <a:ext cx="8686800" cy="6480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Helvetica" pitchFamily="34" charset="0"/>
                <a:ea typeface="Gulim" pitchFamily="34" charset="-127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50000"/>
              <a:buFont typeface="Courier New" pitchFamily="49" charset="0"/>
              <a:buChar char="o"/>
              <a:defRPr sz="2800" kern="1200">
                <a:solidFill>
                  <a:schemeClr val="tx1"/>
                </a:solidFill>
                <a:latin typeface="Helvetica" pitchFamily="34" charset="0"/>
                <a:ea typeface="Gulim" pitchFamily="34" charset="-127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34" charset="0"/>
                <a:ea typeface="Gulim" pitchFamily="34" charset="-127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Helvetica" pitchFamily="34" charset="0"/>
                <a:ea typeface="Gulim" pitchFamily="34" charset="-127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Helvetica" pitchFamily="34" charset="0"/>
                <a:ea typeface="Gulim" pitchFamily="34" charset="-127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#10 </a:t>
            </a:r>
            <a:r>
              <a:rPr lang="en-GB" b="1" dirty="0"/>
              <a:t>Check correctness of </a:t>
            </a:r>
            <a:r>
              <a:rPr lang="en-GB" b="1" dirty="0" err="1"/>
              <a:t>GetLLM.Getsextupole</a:t>
            </a:r>
            <a:r>
              <a:rPr lang="en-GB" b="1" dirty="0" smtClean="0"/>
              <a:t>()</a:t>
            </a:r>
            <a:endParaRPr lang="de-DE" dirty="0" smtClean="0"/>
          </a:p>
          <a:p>
            <a:pPr lvl="1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40770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doubts about the correctness of </a:t>
            </a:r>
            <a:r>
              <a:rPr lang="en-GB" dirty="0" err="1"/>
              <a:t>GetLLM.Getsextupole</a:t>
            </a:r>
            <a:r>
              <a:rPr lang="en-GB" dirty="0"/>
              <a:t>() and therefore it should be tested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26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Open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832737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#9 </a:t>
            </a:r>
            <a:r>
              <a:rPr lang="en-GB" b="1" dirty="0"/>
              <a:t>Check necessity of </a:t>
            </a:r>
            <a:r>
              <a:rPr lang="en-GB" b="1" dirty="0" err="1" smtClean="0"/>
              <a:t>Drive.inp</a:t>
            </a:r>
            <a:r>
              <a:rPr lang="en-GB" b="1" dirty="0" smtClean="0"/>
              <a:t> in </a:t>
            </a:r>
            <a:r>
              <a:rPr lang="en-GB" b="1" dirty="0" err="1" smtClean="0"/>
              <a:t>getcoupling</a:t>
            </a:r>
            <a:r>
              <a:rPr lang="en-GB" b="1" dirty="0" smtClean="0"/>
              <a:t>(1|2)</a:t>
            </a:r>
            <a:endParaRPr lang="de-DE" dirty="0" smtClean="0"/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251520" y="2060848"/>
            <a:ext cx="44644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</a:t>
            </a:r>
            <a:r>
              <a:rPr lang="en-GB" dirty="0"/>
              <a:t>Ryoichi:</a:t>
            </a:r>
          </a:p>
          <a:p>
            <a:r>
              <a:rPr lang="en-GB" dirty="0" smtClean="0"/>
              <a:t>One </a:t>
            </a:r>
            <a:r>
              <a:rPr lang="en-GB" dirty="0"/>
              <a:t>more comment. </a:t>
            </a:r>
            <a:r>
              <a:rPr lang="en-GB" b="1" dirty="0" err="1"/>
              <a:t>fracx</a:t>
            </a:r>
            <a:r>
              <a:rPr lang="en-GB" b="1" dirty="0"/>
              <a:t> and </a:t>
            </a:r>
            <a:r>
              <a:rPr lang="en-GB" b="1" dirty="0" err="1"/>
              <a:t>fracy</a:t>
            </a:r>
            <a:r>
              <a:rPr lang="en-GB" b="1" dirty="0"/>
              <a:t> are used to define </a:t>
            </a:r>
            <a:r>
              <a:rPr lang="en-GB" b="1" dirty="0" err="1"/>
              <a:t>sign_QxmQy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and this </a:t>
            </a:r>
            <a:r>
              <a:rPr lang="en-GB" dirty="0" err="1"/>
              <a:t>sign_QxmQy</a:t>
            </a:r>
            <a:r>
              <a:rPr lang="en-GB" dirty="0"/>
              <a:t> is used to calculate the </a:t>
            </a:r>
            <a:r>
              <a:rPr lang="en-GB" b="1" dirty="0"/>
              <a:t>global coupling</a:t>
            </a:r>
            <a:br>
              <a:rPr lang="en-GB" b="1" dirty="0"/>
            </a:br>
            <a:r>
              <a:rPr lang="en-GB" b="1" dirty="0"/>
              <a:t>in the end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smtClean="0"/>
              <a:t>I </a:t>
            </a:r>
            <a:r>
              <a:rPr lang="en-GB" dirty="0"/>
              <a:t>didn't do much about the global coupling </a:t>
            </a:r>
            <a:r>
              <a:rPr lang="en-GB" dirty="0" smtClean="0"/>
              <a:t>and don't </a:t>
            </a:r>
            <a:r>
              <a:rPr lang="en-GB" dirty="0"/>
              <a:t>remember well. But all we need must be sin(pi(</a:t>
            </a:r>
            <a:r>
              <a:rPr lang="en-GB" dirty="0" err="1"/>
              <a:t>Qx-Qy</a:t>
            </a:r>
            <a:r>
              <a:rPr lang="en-GB" dirty="0"/>
              <a:t>)) and</a:t>
            </a:r>
            <a:br>
              <a:rPr lang="en-GB" dirty="0"/>
            </a:br>
            <a:r>
              <a:rPr lang="en-GB" dirty="0"/>
              <a:t>sin(pi(</a:t>
            </a:r>
            <a:r>
              <a:rPr lang="en-GB" dirty="0" err="1"/>
              <a:t>Qx+Qy</a:t>
            </a:r>
            <a:r>
              <a:rPr lang="en-GB" dirty="0"/>
              <a:t>)) so I wonder why we need </a:t>
            </a:r>
            <a:r>
              <a:rPr lang="en-GB" dirty="0" err="1"/>
              <a:t>sing_QxmQy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/>
              <a:t>other </a:t>
            </a:r>
            <a:r>
              <a:rPr lang="en-GB" dirty="0" smtClean="0"/>
              <a:t>ways, there </a:t>
            </a:r>
            <a:r>
              <a:rPr lang="en-GB" dirty="0"/>
              <a:t>may be a way to do the calculation of the </a:t>
            </a:r>
            <a:r>
              <a:rPr lang="en-GB" b="1" dirty="0"/>
              <a:t>global coupling</a:t>
            </a:r>
            <a:br>
              <a:rPr lang="en-GB" b="1" dirty="0"/>
            </a:br>
            <a:r>
              <a:rPr lang="en-GB" b="1" dirty="0"/>
              <a:t>just from abs(</a:t>
            </a:r>
            <a:r>
              <a:rPr lang="en-GB" b="1" dirty="0" err="1"/>
              <a:t>Qx-Qy</a:t>
            </a:r>
            <a:r>
              <a:rPr lang="en-GB" b="1" dirty="0"/>
              <a:t>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4048" y="2423456"/>
            <a:ext cx="4032448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if </a:t>
            </a:r>
            <a:r>
              <a:rPr lang="en-GB" dirty="0" err="1" smtClean="0"/>
              <a:t>fracx</a:t>
            </a:r>
            <a:r>
              <a:rPr lang="en-GB" dirty="0" smtClean="0"/>
              <a:t>  &gt;</a:t>
            </a:r>
            <a:r>
              <a:rPr lang="en-GB" dirty="0" err="1"/>
              <a:t>fracy</a:t>
            </a:r>
            <a:r>
              <a:rPr lang="en-GB" dirty="0"/>
              <a:t>:</a:t>
            </a:r>
          </a:p>
          <a:p>
            <a:r>
              <a:rPr lang="en-GB" dirty="0"/>
              <a:t>        </a:t>
            </a:r>
            <a:r>
              <a:rPr lang="en-GB" b="1" dirty="0" err="1" smtClean="0"/>
              <a:t>sign_QxmQy</a:t>
            </a:r>
            <a:r>
              <a:rPr lang="en-GB" dirty="0" smtClean="0"/>
              <a:t> = 1.0</a:t>
            </a:r>
            <a:endParaRPr lang="en-GB" dirty="0"/>
          </a:p>
          <a:p>
            <a:r>
              <a:rPr lang="en-GB" dirty="0"/>
              <a:t>    else:</a:t>
            </a:r>
          </a:p>
          <a:p>
            <a:r>
              <a:rPr lang="en-GB" dirty="0"/>
              <a:t>        </a:t>
            </a:r>
            <a:r>
              <a:rPr lang="en-GB" b="1" dirty="0" err="1" smtClean="0"/>
              <a:t>sign_QxmQy</a:t>
            </a:r>
            <a:r>
              <a:rPr lang="en-GB" dirty="0" smtClean="0"/>
              <a:t> = - 1.0</a:t>
            </a:r>
          </a:p>
          <a:p>
            <a:r>
              <a:rPr lang="de-DE" dirty="0" smtClean="0"/>
              <a:t>...</a:t>
            </a:r>
          </a:p>
          <a:p>
            <a:endParaRPr lang="de-DE" dirty="0"/>
          </a:p>
          <a:p>
            <a:r>
              <a:rPr lang="en-GB" dirty="0"/>
              <a:t>QG</a:t>
            </a:r>
            <a:r>
              <a:rPr lang="en-GB" dirty="0" smtClean="0"/>
              <a:t>= (</a:t>
            </a:r>
            <a:r>
              <a:rPr lang="en-GB" dirty="0"/>
              <a:t>QG/</a:t>
            </a:r>
            <a:r>
              <a:rPr lang="en-GB" dirty="0" err="1"/>
              <a:t>len</a:t>
            </a:r>
            <a:r>
              <a:rPr lang="en-GB" dirty="0"/>
              <a:t>(</a:t>
            </a:r>
            <a:r>
              <a:rPr lang="en-GB" dirty="0" err="1"/>
              <a:t>dbpms</a:t>
            </a:r>
            <a:r>
              <a:rPr lang="en-GB" dirty="0" smtClean="0"/>
              <a:t>) + </a:t>
            </a:r>
          </a:p>
          <a:p>
            <a:r>
              <a:rPr lang="en-GB" dirty="0" smtClean="0"/>
              <a:t>             0.5</a:t>
            </a:r>
            <a:r>
              <a:rPr lang="en-GB" dirty="0"/>
              <a:t>*(</a:t>
            </a:r>
            <a:r>
              <a:rPr lang="en-GB" dirty="0" smtClean="0"/>
              <a:t>1.0 - </a:t>
            </a:r>
            <a:r>
              <a:rPr lang="en-GB" b="1" dirty="0" err="1" smtClean="0"/>
              <a:t>sign_QxmQy</a:t>
            </a:r>
            <a:r>
              <a:rPr lang="en-GB" dirty="0" smtClean="0"/>
              <a:t>*0.5</a:t>
            </a:r>
            <a:r>
              <a:rPr lang="en-GB" dirty="0"/>
              <a:t>))%1.0</a:t>
            </a:r>
          </a:p>
        </p:txBody>
      </p:sp>
    </p:spTree>
    <p:extLst>
      <p:ext uri="{BB962C8B-B14F-4D97-AF65-F5344CB8AC3E}">
        <p14:creationId xmlns:p14="http://schemas.microsoft.com/office/powerpoint/2010/main" val="327683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getsuper</a:t>
            </a:r>
          </a:p>
          <a:p>
            <a:r>
              <a:rPr lang="de-DE" dirty="0" smtClean="0"/>
              <a:t>GetLLM</a:t>
            </a:r>
          </a:p>
          <a:p>
            <a:r>
              <a:rPr lang="de-DE" dirty="0" smtClean="0"/>
              <a:t>Drive</a:t>
            </a:r>
          </a:p>
          <a:p>
            <a:r>
              <a:rPr lang="de-DE" dirty="0" smtClean="0"/>
              <a:t>Further small tests</a:t>
            </a:r>
          </a:p>
          <a:p>
            <a:endParaRPr lang="de-DE" dirty="0"/>
          </a:p>
          <a:p>
            <a:r>
              <a:rPr lang="de-DE" dirty="0" smtClean="0"/>
              <a:t>Verifiy that the scripts still produce same output </a:t>
            </a:r>
            <a:r>
              <a:rPr lang="de-DE" dirty="0"/>
              <a:t>after changes </a:t>
            </a:r>
            <a:r>
              <a:rPr lang="de-DE" dirty="0" smtClean="0"/>
              <a:t>but not correction!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12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Test-driven development(TDD)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Development approach</a:t>
            </a:r>
          </a:p>
          <a:p>
            <a:r>
              <a:rPr lang="de-DE" dirty="0" smtClean="0"/>
              <a:t>First tests, then production code</a:t>
            </a:r>
          </a:p>
          <a:p>
            <a:r>
              <a:rPr lang="de-DE" dirty="0" smtClean="0"/>
              <a:t>Done, if tests passes</a:t>
            </a:r>
          </a:p>
          <a:p>
            <a:pPr marL="342900" lvl="1" indent="-342900">
              <a:buClr>
                <a:schemeClr val="tx2"/>
              </a:buClr>
              <a:buSzPct val="100000"/>
              <a:buFont typeface="Arial" pitchFamily="34" charset="0"/>
              <a:buChar char="•"/>
            </a:pPr>
            <a:r>
              <a:rPr lang="de-DE" dirty="0"/>
              <a:t>Tests are easier to write</a:t>
            </a:r>
          </a:p>
          <a:p>
            <a:r>
              <a:rPr lang="de-DE" dirty="0" smtClean="0"/>
              <a:t>Tests available for further refactoring</a:t>
            </a:r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Maybe for Piotr‘s algorithm?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13</a:t>
            </a:fld>
            <a:endParaRPr lang="de-DE"/>
          </a:p>
        </p:txBody>
      </p:sp>
      <p:pic>
        <p:nvPicPr>
          <p:cNvPr id="3074" name="Picture 2" descr="H:\work\v\vimaier\private\OMCmeeting 13.08.13\math_ter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14250"/>
            <a:ext cx="7956178" cy="110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81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OMC code on </a:t>
            </a:r>
            <a:r>
              <a:rPr lang="de-DE" dirty="0" smtClean="0"/>
              <a:t>Windows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GetLLM</a:t>
            </a:r>
          </a:p>
          <a:p>
            <a:r>
              <a:rPr lang="de-DE" dirty="0" smtClean="0"/>
              <a:t>Drive</a:t>
            </a:r>
          </a:p>
          <a:p>
            <a:r>
              <a:rPr lang="de-DE" dirty="0" smtClean="0"/>
              <a:t>GUI</a:t>
            </a:r>
            <a:endParaRPr lang="de-DE" dirty="0"/>
          </a:p>
          <a:p>
            <a:r>
              <a:rPr lang="de-DE" dirty="0" smtClean="0"/>
              <a:t>Mad-X for win available</a:t>
            </a:r>
          </a:p>
          <a:p>
            <a:endParaRPr lang="de-DE" dirty="0" smtClean="0"/>
          </a:p>
          <a:p>
            <a:r>
              <a:rPr lang="de-DE" dirty="0" smtClean="0"/>
              <a:t>Mad-X scripts depends on symbolic links!</a:t>
            </a:r>
          </a:p>
          <a:p>
            <a:r>
              <a:rPr lang="de-DE" dirty="0" smtClean="0"/>
              <a:t>Better: Put all necessary symbolic links into Beta-Beat.src (but no solution)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28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Python_Classes4MAD as </a:t>
            </a:r>
            <a:r>
              <a:rPr lang="de-DE" dirty="0" smtClean="0"/>
              <a:t>Git submodule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Why is it not on GitHub?</a:t>
            </a:r>
          </a:p>
          <a:p>
            <a:endParaRPr lang="de-DE" dirty="0" smtClean="0"/>
          </a:p>
          <a:p>
            <a:r>
              <a:rPr lang="de-DE" dirty="0" smtClean="0"/>
              <a:t>It would be a perfect Git submodule of Beta-Beat.src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0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Cleaning </a:t>
            </a:r>
            <a:r>
              <a:rPr lang="de-DE" dirty="0" smtClean="0"/>
              <a:t>Beta-Beat.src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Big directory: ~1400mb</a:t>
            </a:r>
          </a:p>
          <a:p>
            <a:r>
              <a:rPr lang="de-DE" dirty="0" smtClean="0"/>
              <a:t>*.py scripts: ~10mb</a:t>
            </a:r>
          </a:p>
          <a:p>
            <a:r>
              <a:rPr lang="de-DE" dirty="0" smtClean="0"/>
              <a:t>A lof of untracked files: ~400mb</a:t>
            </a:r>
          </a:p>
          <a:p>
            <a:endParaRPr lang="de-DE" dirty="0"/>
          </a:p>
          <a:p>
            <a:r>
              <a:rPr lang="de-DE" dirty="0" smtClean="0"/>
              <a:t>Move tests and testdata to Beta-Beat.test?</a:t>
            </a:r>
          </a:p>
          <a:p>
            <a:endParaRPr lang="de-DE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2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Table of content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Beta-Beat-GUI</a:t>
            </a:r>
          </a:p>
          <a:p>
            <a:r>
              <a:rPr lang="de-DE" sz="2800" dirty="0" smtClean="0"/>
              <a:t>GetLLM</a:t>
            </a:r>
          </a:p>
          <a:p>
            <a:r>
              <a:rPr lang="de-DE" sz="2800" dirty="0" smtClean="0"/>
              <a:t>OMC wiki</a:t>
            </a:r>
            <a:endParaRPr lang="de-DE" sz="2800" dirty="0" smtClean="0"/>
          </a:p>
          <a:p>
            <a:r>
              <a:rPr lang="de-DE" sz="2800" dirty="0" smtClean="0"/>
              <a:t>Open Issues</a:t>
            </a:r>
          </a:p>
          <a:p>
            <a:r>
              <a:rPr lang="de-DE" sz="2800" dirty="0" smtClean="0"/>
              <a:t>Tests and TDD</a:t>
            </a:r>
          </a:p>
          <a:p>
            <a:r>
              <a:rPr lang="de-DE" sz="2800" dirty="0" smtClean="0"/>
              <a:t>OMC code on Windows</a:t>
            </a:r>
          </a:p>
          <a:p>
            <a:r>
              <a:rPr lang="de-DE" sz="2800" dirty="0" smtClean="0"/>
              <a:t>Python_Classes4MAD as submodule</a:t>
            </a:r>
          </a:p>
          <a:p>
            <a:r>
              <a:rPr lang="de-DE" sz="2800" dirty="0" smtClean="0"/>
              <a:t>Cleaning Beta-Beat.src</a:t>
            </a:r>
          </a:p>
          <a:p>
            <a:endParaRPr lang="de-DE" sz="2000" dirty="0" smtClean="0"/>
          </a:p>
          <a:p>
            <a:pPr lvl="1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353944"/>
          </a:xfrm>
          <a:prstGeom prst="rect">
            <a:avLst/>
          </a:prstGeom>
          <a:blipFill dpi="0" rotWithShape="1">
            <a:blip r:embed="rId2">
              <a:alphaModFix amt="2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Beta-Beat-GUI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Switched to JDK7</a:t>
            </a:r>
          </a:p>
          <a:p>
            <a:r>
              <a:rPr lang="de-DE" dirty="0" smtClean="0"/>
              <a:t>Proposed changes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Implementing of Simons postprocessing script (GitHub Issue #33)</a:t>
            </a:r>
          </a:p>
          <a:p>
            <a:pPr lvl="1"/>
            <a:r>
              <a:rPr lang="de-DE" dirty="0" smtClean="0"/>
              <a:t>LSA Software to save TFS </a:t>
            </a:r>
            <a:r>
              <a:rPr lang="de-DE" dirty="0" smtClean="0"/>
              <a:t>data to a database</a:t>
            </a:r>
            <a:endParaRPr lang="de-DE" dirty="0" smtClean="0"/>
          </a:p>
          <a:p>
            <a:pPr lvl="1"/>
            <a:r>
              <a:rPr lang="de-DE" dirty="0" smtClean="0"/>
              <a:t>Adapting LSA-API changes(Oct‘13)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44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work\v\vimaier\private\OMCmeeting 13.08.13\GetLLM_package_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14330"/>
            <a:ext cx="6753225" cy="424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GetLLM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6923112" cy="4752528"/>
          </a:xfrm>
        </p:spPr>
        <p:txBody>
          <a:bodyPr/>
          <a:lstStyle/>
          <a:p>
            <a:r>
              <a:rPr lang="de-DE" dirty="0" smtClean="0"/>
              <a:t>Splitted in several files</a:t>
            </a:r>
          </a:p>
          <a:p>
            <a:r>
              <a:rPr lang="de-DE" dirty="0" smtClean="0"/>
              <a:t>More robust:</a:t>
            </a:r>
          </a:p>
          <a:p>
            <a:pPr lvl="1"/>
            <a:r>
              <a:rPr lang="de-DE" dirty="0" smtClean="0"/>
              <a:t>Error catching</a:t>
            </a:r>
          </a:p>
          <a:p>
            <a:pPr lvl="1"/>
            <a:r>
              <a:rPr lang="de-DE" dirty="0" smtClean="0"/>
              <a:t>Only one plane possible</a:t>
            </a:r>
          </a:p>
          <a:p>
            <a:pPr lvl="1"/>
            <a:r>
              <a:rPr lang="de-DE" dirty="0" smtClean="0"/>
              <a:t>Empty tfs files</a:t>
            </a:r>
          </a:p>
          <a:p>
            <a:r>
              <a:rPr lang="de-DE" dirty="0" smtClean="0"/>
              <a:t>Formatted output</a:t>
            </a:r>
          </a:p>
          <a:p>
            <a:r>
              <a:rPr lang="de-DE" dirty="0" smtClean="0"/>
              <a:t>At least 7 BPMs </a:t>
            </a:r>
            <a:r>
              <a:rPr lang="de-DE" dirty="0" smtClean="0">
                <a:sym typeface="Wingdings" pitchFamily="2" charset="2"/>
              </a:rPr>
              <a:t>back to 3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47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OMC wiki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http://omc-wiki.web.cern.ch/OMC-wiki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r>
              <a:rPr lang="de-DE" dirty="0" smtClean="0"/>
              <a:t>GUI user manual</a:t>
            </a:r>
          </a:p>
          <a:p>
            <a:r>
              <a:rPr lang="de-DE" dirty="0" smtClean="0"/>
              <a:t>Coding tutorials</a:t>
            </a:r>
          </a:p>
          <a:p>
            <a:r>
              <a:rPr lang="de-DE" dirty="0" smtClean="0"/>
              <a:t>Python style guide</a:t>
            </a:r>
          </a:p>
          <a:p>
            <a:r>
              <a:rPr lang="de-DE" dirty="0" smtClean="0"/>
              <a:t>Git tips</a:t>
            </a:r>
          </a:p>
          <a:p>
            <a:r>
              <a:rPr lang="de-DE" dirty="0" smtClean="0"/>
              <a:t>Glossary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12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OMC wiki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1026" name="Picture 2" descr="H:\work\v\vimaier\private\OMCmeeting 13.08.13\sw_over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7992888" cy="617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1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OMC wiki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7</a:t>
            </a:fld>
            <a:endParaRPr lang="de-DE"/>
          </a:p>
        </p:txBody>
      </p:sp>
      <p:pic>
        <p:nvPicPr>
          <p:cNvPr id="2051" name="Picture 3" descr="C:\vimaier\aptana_workspace\OMCwiki\pictures\source_and_dev\code_overview\data_fl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8037773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75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Open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648071"/>
          </a:xfrm>
        </p:spPr>
        <p:txBody>
          <a:bodyPr/>
          <a:lstStyle/>
          <a:p>
            <a:r>
              <a:rPr lang="de-DE" dirty="0" smtClean="0"/>
              <a:t>#28 get_ip_2: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7" name="TextBox 6"/>
          <p:cNvSpPr txBox="1"/>
          <p:nvPr/>
        </p:nvSpPr>
        <p:spPr>
          <a:xfrm>
            <a:off x="395536" y="2132856"/>
            <a:ext cx="83840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Traceback</a:t>
            </a:r>
            <a:r>
              <a:rPr lang="en-GB" dirty="0">
                <a:solidFill>
                  <a:srgbClr val="FF0000"/>
                </a:solidFill>
              </a:rPr>
              <a:t> (most recent call last):</a:t>
            </a:r>
          </a:p>
          <a:p>
            <a:r>
              <a:rPr lang="en-GB" dirty="0">
                <a:solidFill>
                  <a:srgbClr val="FF0000"/>
                </a:solidFill>
              </a:rPr>
              <a:t>  </a:t>
            </a:r>
            <a:r>
              <a:rPr lang="en-GB" u="sng" dirty="0">
                <a:solidFill>
                  <a:srgbClr val="FF0000"/>
                </a:solidFill>
              </a:rPr>
              <a:t>File </a:t>
            </a:r>
            <a:r>
              <a:rPr lang="en-GB" u="sng" dirty="0" smtClean="0">
                <a:solidFill>
                  <a:srgbClr val="FF0000"/>
                </a:solidFill>
              </a:rPr>
              <a:t>“…\</a:t>
            </a:r>
            <a:r>
              <a:rPr lang="en-GB" u="sng" dirty="0">
                <a:solidFill>
                  <a:srgbClr val="FF0000"/>
                </a:solidFill>
              </a:rPr>
              <a:t>Beta-Beat.src\GetLLM\algorithms\interaction_point.py", line 290, in _get_ip_2</a:t>
            </a:r>
          </a:p>
          <a:p>
            <a:r>
              <a:rPr lang="en-GB" dirty="0">
                <a:solidFill>
                  <a:srgbClr val="FF0000"/>
                </a:solidFill>
              </a:rPr>
              <a:t>    rt2j = </a:t>
            </a:r>
            <a:r>
              <a:rPr lang="en-GB" dirty="0" err="1" smtClean="0">
                <a:solidFill>
                  <a:srgbClr val="FF0000"/>
                </a:solidFill>
              </a:rPr>
              <a:t>math.sqrt</a:t>
            </a:r>
            <a:r>
              <a:rPr lang="en-GB" dirty="0" smtClean="0">
                <a:solidFill>
                  <a:srgbClr val="FF0000"/>
                </a:solidFill>
              </a:rPr>
              <a:t>(</a:t>
            </a:r>
            <a:r>
              <a:rPr lang="en-GB" dirty="0" err="1">
                <a:solidFill>
                  <a:srgbClr val="FF0000"/>
                </a:solidFill>
              </a:rPr>
              <a:t>amp_l</a:t>
            </a:r>
            <a:r>
              <a:rPr lang="en-GB" dirty="0">
                <a:solidFill>
                  <a:srgbClr val="FF0000"/>
                </a:solidFill>
              </a:rPr>
              <a:t>*</a:t>
            </a:r>
            <a:r>
              <a:rPr lang="en-GB" dirty="0" err="1">
                <a:solidFill>
                  <a:srgbClr val="FF0000"/>
                </a:solidFill>
              </a:rPr>
              <a:t>amp_r</a:t>
            </a:r>
            <a:r>
              <a:rPr lang="en-GB" dirty="0" smtClean="0">
                <a:solidFill>
                  <a:srgbClr val="FF0000"/>
                </a:solidFill>
              </a:rPr>
              <a:t>*sin(</a:t>
            </a:r>
            <a:r>
              <a:rPr lang="en-GB" dirty="0" err="1" smtClean="0">
                <a:solidFill>
                  <a:srgbClr val="FF0000"/>
                </a:solidFill>
              </a:rPr>
              <a:t>dpsi</a:t>
            </a:r>
            <a:r>
              <a:rPr lang="en-GB" dirty="0">
                <a:solidFill>
                  <a:srgbClr val="FF0000"/>
                </a:solidFill>
              </a:rPr>
              <a:t>)/(2*L))</a:t>
            </a:r>
          </a:p>
          <a:p>
            <a:r>
              <a:rPr lang="en-GB" dirty="0" err="1">
                <a:solidFill>
                  <a:srgbClr val="FF0000"/>
                </a:solidFill>
              </a:rPr>
              <a:t>ValueError</a:t>
            </a:r>
            <a:r>
              <a:rPr lang="en-GB" dirty="0">
                <a:solidFill>
                  <a:srgbClr val="FF0000"/>
                </a:solidFill>
              </a:rPr>
              <a:t>: math domain error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5856" y="414908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plane = V</a:t>
            </a:r>
          </a:p>
          <a:p>
            <a:r>
              <a:rPr lang="de-DE" dirty="0" smtClean="0"/>
              <a:t>beam_direction = 1</a:t>
            </a:r>
          </a:p>
          <a:p>
            <a:r>
              <a:rPr lang="en-GB" dirty="0" err="1" smtClean="0"/>
              <a:t>lhc_phase</a:t>
            </a:r>
            <a:r>
              <a:rPr lang="en-GB" dirty="0" smtClean="0"/>
              <a:t> = 0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5435932"/>
            <a:ext cx="865650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dpsi</a:t>
            </a:r>
            <a:r>
              <a:rPr lang="en-GB" dirty="0"/>
              <a:t> = 2*</a:t>
            </a:r>
            <a:r>
              <a:rPr lang="en-GB" dirty="0" err="1"/>
              <a:t>np.pi</a:t>
            </a:r>
            <a:r>
              <a:rPr lang="en-GB" dirty="0"/>
              <a:t>*(</a:t>
            </a:r>
            <a:r>
              <a:rPr lang="en-GB" dirty="0" err="1"/>
              <a:t>tune+beam_direction</a:t>
            </a:r>
            <a:r>
              <a:rPr lang="en-GB" dirty="0"/>
              <a:t>*(</a:t>
            </a:r>
            <a:r>
              <a:rPr lang="en-GB" dirty="0" err="1"/>
              <a:t>t_f.MUY</a:t>
            </a:r>
            <a:r>
              <a:rPr lang="en-GB" dirty="0"/>
              <a:t>[</a:t>
            </a:r>
            <a:r>
              <a:rPr lang="en-GB" dirty="0" err="1"/>
              <a:t>t_f.indx</a:t>
            </a:r>
            <a:r>
              <a:rPr lang="en-GB" dirty="0"/>
              <a:t>[</a:t>
            </a:r>
            <a:r>
              <a:rPr lang="en-GB" dirty="0" err="1"/>
              <a:t>bpmr</a:t>
            </a:r>
            <a:r>
              <a:rPr lang="en-GB" dirty="0"/>
              <a:t>]]-</a:t>
            </a:r>
            <a:r>
              <a:rPr lang="en-GB" dirty="0" err="1"/>
              <a:t>t_f.MUY</a:t>
            </a:r>
            <a:r>
              <a:rPr lang="en-GB" dirty="0"/>
              <a:t>[</a:t>
            </a:r>
            <a:r>
              <a:rPr lang="en-GB" dirty="0" err="1"/>
              <a:t>t_f.indx</a:t>
            </a:r>
            <a:r>
              <a:rPr lang="en-GB" dirty="0"/>
              <a:t>[</a:t>
            </a:r>
            <a:r>
              <a:rPr lang="en-GB" dirty="0" err="1"/>
              <a:t>bpml</a:t>
            </a:r>
            <a:r>
              <a:rPr lang="en-GB" dirty="0"/>
              <a:t>]]))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15341" y="3501008"/>
            <a:ext cx="286477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x</a:t>
            </a:r>
            <a:r>
              <a:rPr lang="en-GB" dirty="0" smtClean="0"/>
              <a:t> = </a:t>
            </a:r>
            <a:r>
              <a:rPr lang="en-GB" dirty="0" err="1" smtClean="0"/>
              <a:t>dpsi</a:t>
            </a:r>
            <a:r>
              <a:rPr lang="en-GB" dirty="0" smtClean="0"/>
              <a:t> mod 2PI ; </a:t>
            </a:r>
            <a:r>
              <a:rPr lang="en-GB" dirty="0" smtClean="0">
                <a:solidFill>
                  <a:srgbClr val="00B050"/>
                </a:solidFill>
              </a:rPr>
              <a:t>0&lt;=x&lt;=PI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7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Open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648071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#14 Obsolete files in Beta-Beat.src/CoreFiles!?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13/08/2013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OMC meeting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27D-9A62-464E-A01D-4EFD11E47E4A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7" name="TextBox 6"/>
          <p:cNvSpPr txBox="1"/>
          <p:nvPr/>
        </p:nvSpPr>
        <p:spPr>
          <a:xfrm>
            <a:off x="1481623" y="2317522"/>
            <a:ext cx="2284472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b="1" dirty="0"/>
              <a:t>CorrectionsValues.txt</a:t>
            </a:r>
            <a:r>
              <a:rPr lang="en-GB" dirty="0"/>
              <a:t>:</a:t>
            </a:r>
          </a:p>
          <a:p>
            <a:r>
              <a:rPr lang="en-GB" dirty="0"/>
              <a:t>SPS1 </a:t>
            </a:r>
            <a:endParaRPr lang="en-GB" dirty="0" smtClean="0"/>
          </a:p>
          <a:p>
            <a:r>
              <a:rPr lang="en-GB" dirty="0" smtClean="0"/>
              <a:t>0 </a:t>
            </a:r>
          </a:p>
          <a:p>
            <a:r>
              <a:rPr lang="en-GB" dirty="0" smtClean="0"/>
              <a:t>BETA-BEATING </a:t>
            </a:r>
          </a:p>
          <a:p>
            <a:r>
              <a:rPr lang="en-GB" dirty="0" smtClean="0"/>
              <a:t>1 </a:t>
            </a:r>
          </a:p>
          <a:p>
            <a:r>
              <a:rPr lang="en-GB" dirty="0" smtClean="0"/>
              <a:t>0 </a:t>
            </a:r>
          </a:p>
          <a:p>
            <a:r>
              <a:rPr lang="en-GB" dirty="0" smtClean="0"/>
              <a:t>0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6056" y="2317521"/>
            <a:ext cx="2376264" cy="31393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FFTTerms.txt</a:t>
            </a:r>
            <a:r>
              <a:rPr lang="en-GB" dirty="0"/>
              <a:t>:</a:t>
            </a:r>
          </a:p>
          <a:p>
            <a:r>
              <a:rPr lang="en-GB" dirty="0" smtClean="0"/>
              <a:t>29.0 </a:t>
            </a:r>
          </a:p>
          <a:p>
            <a:r>
              <a:rPr lang="en-GB" dirty="0" smtClean="0"/>
              <a:t>0.130 </a:t>
            </a:r>
          </a:p>
          <a:p>
            <a:r>
              <a:rPr lang="en-GB" dirty="0" smtClean="0"/>
              <a:t>0.17 </a:t>
            </a:r>
            <a:r>
              <a:rPr lang="en-GB" dirty="0"/>
              <a:t>0 </a:t>
            </a:r>
            <a:endParaRPr lang="en-GB" dirty="0" smtClean="0"/>
          </a:p>
          <a:p>
            <a:r>
              <a:rPr lang="en-GB" dirty="0" smtClean="0"/>
              <a:t>330 </a:t>
            </a:r>
          </a:p>
          <a:p>
            <a:r>
              <a:rPr lang="en-GB" dirty="0" smtClean="0"/>
              <a:t>0.017 </a:t>
            </a:r>
          </a:p>
          <a:p>
            <a:r>
              <a:rPr lang="en-GB" dirty="0" smtClean="0"/>
              <a:t>0.04 </a:t>
            </a:r>
          </a:p>
          <a:p>
            <a:r>
              <a:rPr lang="en-GB" dirty="0" smtClean="0"/>
              <a:t>0.1 </a:t>
            </a:r>
          </a:p>
          <a:p>
            <a:r>
              <a:rPr lang="en-GB" dirty="0" smtClean="0"/>
              <a:t>0.4 </a:t>
            </a:r>
          </a:p>
          <a:p>
            <a:r>
              <a:rPr lang="en-GB" dirty="0" smtClean="0"/>
              <a:t>0.45 </a:t>
            </a:r>
          </a:p>
          <a:p>
            <a:r>
              <a:rPr lang="en-GB" dirty="0" smtClean="0"/>
              <a:t>330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40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1586</TotalTime>
  <Words>500</Words>
  <Application>Microsoft Office PowerPoint</Application>
  <PresentationFormat>On-screen Show (4:3)</PresentationFormat>
  <Paragraphs>166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Larissa-Design</vt:lpstr>
      <vt:lpstr>PowerPoint Presentation</vt:lpstr>
      <vt:lpstr>Table of content</vt:lpstr>
      <vt:lpstr>Beta-Beat-GUI</vt:lpstr>
      <vt:lpstr>GetLLM</vt:lpstr>
      <vt:lpstr>OMC wiki</vt:lpstr>
      <vt:lpstr>OMC wiki</vt:lpstr>
      <vt:lpstr>OMC wiki</vt:lpstr>
      <vt:lpstr>Open Issues</vt:lpstr>
      <vt:lpstr>Open Issues</vt:lpstr>
      <vt:lpstr>Open Issues</vt:lpstr>
      <vt:lpstr>Open Issues</vt:lpstr>
      <vt:lpstr>Tests</vt:lpstr>
      <vt:lpstr>Test-driven development(TDD)</vt:lpstr>
      <vt:lpstr>OMC code on Windows</vt:lpstr>
      <vt:lpstr>Python_Classes4MAD as Git submodule</vt:lpstr>
      <vt:lpstr>Cleaning Beta-Beat.src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vima</dc:creator>
  <cp:lastModifiedBy>Viktor Maier</cp:lastModifiedBy>
  <cp:revision>132</cp:revision>
  <cp:lastPrinted>2013-06-18T06:31:59Z</cp:lastPrinted>
  <dcterms:created xsi:type="dcterms:W3CDTF">2012-03-27T12:36:43Z</dcterms:created>
  <dcterms:modified xsi:type="dcterms:W3CDTF">2013-08-13T08:31:24Z</dcterms:modified>
</cp:coreProperties>
</file>