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88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8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34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52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74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80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79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4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7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5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4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DCFE-3562-4105-8F7C-75BC00A60AE0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173B-773D-437A-AD08-EF4F5C26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1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Studies for TBT optics measurements in the PSB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M. McAteer</a:t>
            </a:r>
          </a:p>
          <a:p>
            <a:r>
              <a:rPr lang="en-GB" dirty="0" smtClean="0"/>
              <a:t>15/08/13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47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Measured PSB trajectories</a:t>
            </a:r>
            <a:br>
              <a:rPr lang="en-GB" dirty="0" smtClean="0"/>
            </a:br>
            <a:r>
              <a:rPr lang="en-GB" dirty="0" smtClean="0"/>
              <a:t>(transverse damper off)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" r="-782"/>
          <a:stretch/>
        </p:blipFill>
        <p:spPr>
          <a:xfrm>
            <a:off x="35496" y="1842627"/>
            <a:ext cx="9144000" cy="19464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" r="-782"/>
          <a:stretch/>
        </p:blipFill>
        <p:spPr>
          <a:xfrm>
            <a:off x="36512" y="4087654"/>
            <a:ext cx="9144000" cy="222166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475656" y="4653136"/>
            <a:ext cx="1440160" cy="792088"/>
            <a:chOff x="5298324" y="3015907"/>
            <a:chExt cx="1440160" cy="792088"/>
          </a:xfrm>
        </p:grpSpPr>
        <p:sp>
          <p:nvSpPr>
            <p:cNvPr id="8" name="TextBox 7"/>
            <p:cNvSpPr txBox="1"/>
            <p:nvPr/>
          </p:nvSpPr>
          <p:spPr>
            <a:xfrm>
              <a:off x="5479870" y="3015907"/>
              <a:ext cx="1258614" cy="684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err="1" smtClean="0"/>
                <a:t>Q</a:t>
              </a:r>
              <a:r>
                <a:rPr lang="en-GB" sz="1050" dirty="0" err="1" smtClean="0"/>
                <a:t>x</a:t>
              </a:r>
              <a:endParaRPr lang="en-GB" sz="1050" dirty="0" smtClean="0"/>
            </a:p>
            <a:p>
              <a:endParaRPr lang="en-GB" sz="1050" dirty="0"/>
            </a:p>
            <a:p>
              <a:r>
                <a:rPr lang="en-GB" sz="1400" dirty="0" smtClean="0"/>
                <a:t>     Noise </a:t>
              </a:r>
              <a:r>
                <a:rPr lang="en-GB" sz="1400" dirty="0"/>
                <a:t>peaks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5298324" y="3217332"/>
              <a:ext cx="209780" cy="8660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5508104" y="3561258"/>
              <a:ext cx="222268" cy="15937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5658364" y="3640944"/>
              <a:ext cx="104890" cy="16705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819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435280" cy="720080"/>
          </a:xfrm>
        </p:spPr>
        <p:txBody>
          <a:bodyPr>
            <a:noAutofit/>
          </a:bodyPr>
          <a:lstStyle/>
          <a:p>
            <a:r>
              <a:rPr lang="en-GB" sz="2400" dirty="0" smtClean="0"/>
              <a:t>Measured PSB </a:t>
            </a:r>
            <a:r>
              <a:rPr lang="en-GB" sz="2400" dirty="0" smtClean="0"/>
              <a:t>trajectories-“</a:t>
            </a:r>
            <a:r>
              <a:rPr lang="en-GB" sz="2400" dirty="0" smtClean="0"/>
              <a:t>noise” peaks 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80728"/>
            <a:ext cx="3637314" cy="23521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24744"/>
            <a:ext cx="3331200" cy="2220800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24800" y="3427200"/>
            <a:ext cx="3492000" cy="2365200"/>
            <a:chOff x="424800" y="3427200"/>
            <a:chExt cx="3492000" cy="23652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36" t="-77" r="204" b="294"/>
            <a:stretch/>
          </p:blipFill>
          <p:spPr>
            <a:xfrm>
              <a:off x="424800" y="3427200"/>
              <a:ext cx="3492000" cy="236520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22" name="Group 21"/>
            <p:cNvGrpSpPr/>
            <p:nvPr/>
          </p:nvGrpSpPr>
          <p:grpSpPr>
            <a:xfrm>
              <a:off x="646086" y="4321761"/>
              <a:ext cx="1413849" cy="1470358"/>
              <a:chOff x="5293439" y="2492896"/>
              <a:chExt cx="1413849" cy="1470358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293439" y="3132257"/>
                <a:ext cx="141384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/>
                  <a:t>     Noise peaks</a:t>
                </a:r>
              </a:p>
              <a:p>
                <a:r>
                  <a:rPr lang="en-GB" sz="1600" dirty="0" err="1" smtClean="0"/>
                  <a:t>Q</a:t>
                </a:r>
                <a:r>
                  <a:rPr lang="en-GB" sz="1100" dirty="0" err="1" smtClean="0"/>
                  <a:t>x</a:t>
                </a:r>
                <a:endParaRPr lang="en-GB" sz="1100" dirty="0"/>
              </a:p>
              <a:p>
                <a:endParaRPr lang="en-GB" sz="1600" dirty="0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V="1">
                <a:off x="5508104" y="2912765"/>
                <a:ext cx="0" cy="516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868144" y="2564904"/>
                <a:ext cx="72008" cy="6524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5940152" y="2492896"/>
                <a:ext cx="144016" cy="724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/>
          <p:cNvGrpSpPr/>
          <p:nvPr/>
        </p:nvGrpSpPr>
        <p:grpSpPr>
          <a:xfrm>
            <a:off x="5001510" y="3356992"/>
            <a:ext cx="3746954" cy="2488951"/>
            <a:chOff x="4948589" y="4221088"/>
            <a:chExt cx="3746954" cy="248895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589" y="4221088"/>
              <a:ext cx="3746954" cy="2488951"/>
            </a:xfrm>
            <a:prstGeom prst="rect">
              <a:avLst/>
            </a:prstGeom>
          </p:spPr>
        </p:pic>
        <p:grpSp>
          <p:nvGrpSpPr>
            <p:cNvPr id="23" name="Group 22"/>
            <p:cNvGrpSpPr/>
            <p:nvPr/>
          </p:nvGrpSpPr>
          <p:grpSpPr>
            <a:xfrm>
              <a:off x="5445839" y="4653136"/>
              <a:ext cx="1413849" cy="1656184"/>
              <a:chOff x="5293439" y="2307070"/>
              <a:chExt cx="1413849" cy="1656184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293439" y="3132257"/>
                <a:ext cx="141384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smtClean="0"/>
                  <a:t>     Noise peaks</a:t>
                </a:r>
              </a:p>
              <a:p>
                <a:r>
                  <a:rPr lang="en-GB" sz="1600" dirty="0" err="1" smtClean="0"/>
                  <a:t>Q</a:t>
                </a:r>
                <a:r>
                  <a:rPr lang="en-GB" sz="1100" dirty="0" err="1" smtClean="0"/>
                  <a:t>x</a:t>
                </a:r>
                <a:endParaRPr lang="en-GB" sz="1100" dirty="0"/>
              </a:p>
              <a:p>
                <a:endParaRPr lang="en-GB" sz="1600" dirty="0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V="1">
                <a:off x="5508104" y="3027150"/>
                <a:ext cx="0" cy="401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V="1">
                <a:off x="5868144" y="2451086"/>
                <a:ext cx="36004" cy="76624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V="1">
                <a:off x="5940152" y="2307070"/>
                <a:ext cx="144016" cy="91026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/>
          <p:cNvSpPr txBox="1"/>
          <p:nvPr/>
        </p:nvSpPr>
        <p:spPr>
          <a:xfrm>
            <a:off x="251520" y="5877272"/>
            <a:ext cx="426591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With transverse damper disabled, beam becomes unstable when noise </a:t>
            </a:r>
          </a:p>
          <a:p>
            <a:r>
              <a:rPr lang="en-GB" sz="1100" dirty="0" smtClean="0"/>
              <a:t>Peaks approach the tune (at ~390 </a:t>
            </a:r>
            <a:r>
              <a:rPr lang="en-GB" sz="1100" dirty="0" err="1" smtClean="0"/>
              <a:t>ms</a:t>
            </a:r>
            <a:r>
              <a:rPr lang="en-GB" sz="1100" dirty="0" smtClean="0"/>
              <a:t> at normal operational tune).</a:t>
            </a:r>
          </a:p>
          <a:p>
            <a:endParaRPr lang="en-GB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5001510" y="5877272"/>
            <a:ext cx="40349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Normalizing to revolution/sampling frequency shows that the frequencies of these two peaks are constant through the acceleration cycle (0.264 and 0.297 MHz).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2639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" y="0"/>
            <a:ext cx="9144000" cy="792088"/>
          </a:xfrm>
        </p:spPr>
        <p:txBody>
          <a:bodyPr>
            <a:noAutofit/>
          </a:bodyPr>
          <a:lstStyle/>
          <a:p>
            <a:r>
              <a:rPr lang="en-GB" sz="3200" dirty="0" smtClean="0"/>
              <a:t>Measured and simulated spectra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5445"/>
            <a:ext cx="9144000" cy="38619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39" y="929702"/>
            <a:ext cx="7881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Orange = measured horizontal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 = measured vertical </a:t>
            </a:r>
          </a:p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GB" dirty="0" smtClean="0"/>
              <a:t>(excitation </a:t>
            </a:r>
            <a:r>
              <a:rPr lang="en-GB" dirty="0"/>
              <a:t>with tune </a:t>
            </a:r>
            <a:r>
              <a:rPr lang="en-GB" dirty="0" smtClean="0"/>
              <a:t>kicker </a:t>
            </a:r>
            <a:r>
              <a:rPr lang="en-GB" dirty="0"/>
              <a:t>in both </a:t>
            </a:r>
            <a:r>
              <a:rPr lang="en-GB" dirty="0" smtClean="0"/>
              <a:t>planes</a:t>
            </a:r>
            <a:r>
              <a:rPr lang="en-GB" dirty="0"/>
              <a:t> , x amp~5 mm, y amp ~ 1 mm </a:t>
            </a:r>
            <a:r>
              <a:rPr lang="en-GB" dirty="0" smtClean="0"/>
              <a:t>	peak </a:t>
            </a:r>
            <a:r>
              <a:rPr lang="en-GB" dirty="0"/>
              <a:t>to peak</a:t>
            </a:r>
            <a:r>
              <a:rPr lang="en-GB" dirty="0" smtClean="0"/>
              <a:t>, </a:t>
            </a:r>
            <a:r>
              <a:rPr lang="en-GB" dirty="0"/>
              <a:t>x chromaticity </a:t>
            </a:r>
            <a:r>
              <a:rPr lang="en-GB" dirty="0" smtClean="0"/>
              <a:t>corrected)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FF0000"/>
                </a:solidFill>
              </a:rPr>
              <a:t>Red = simulated </a:t>
            </a:r>
            <a:r>
              <a:rPr lang="en-GB" dirty="0" smtClean="0"/>
              <a:t>(tracking </a:t>
            </a:r>
            <a:r>
              <a:rPr lang="en-GB" dirty="0"/>
              <a:t>simulations with </a:t>
            </a:r>
            <a:r>
              <a:rPr lang="en-GB" dirty="0" smtClean="0"/>
              <a:t>no random errors added to bending 	magnets, x amp~5 mm, y amp ~ 1 mm peak to peak)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47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7453"/>
            <a:ext cx="9144000" cy="38619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363" y="929702"/>
            <a:ext cx="8601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Orange = measured horizontal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 = measured vertical </a:t>
            </a:r>
          </a:p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GB" dirty="0" smtClean="0"/>
              <a:t>(excitation </a:t>
            </a:r>
            <a:r>
              <a:rPr lang="en-GB" dirty="0"/>
              <a:t>with tune </a:t>
            </a:r>
            <a:r>
              <a:rPr lang="en-GB" dirty="0" smtClean="0"/>
              <a:t>kicker </a:t>
            </a:r>
            <a:r>
              <a:rPr lang="en-GB" dirty="0"/>
              <a:t>in both </a:t>
            </a:r>
            <a:r>
              <a:rPr lang="en-GB" dirty="0" smtClean="0"/>
              <a:t>planes</a:t>
            </a:r>
            <a:r>
              <a:rPr lang="en-GB" dirty="0"/>
              <a:t> , x amp~5 mm, y amp ~ 1 mm </a:t>
            </a:r>
            <a:r>
              <a:rPr lang="en-GB" dirty="0" smtClean="0"/>
              <a:t>	peak </a:t>
            </a:r>
            <a:r>
              <a:rPr lang="en-GB" dirty="0"/>
              <a:t>to peak</a:t>
            </a:r>
            <a:r>
              <a:rPr lang="en-GB" dirty="0" smtClean="0"/>
              <a:t>, </a:t>
            </a:r>
            <a:r>
              <a:rPr lang="en-GB" dirty="0"/>
              <a:t>x chromaticity </a:t>
            </a:r>
            <a:r>
              <a:rPr lang="en-GB" dirty="0" smtClean="0"/>
              <a:t>corrected)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FF0000"/>
                </a:solidFill>
              </a:rPr>
              <a:t>Red = simulated </a:t>
            </a:r>
            <a:r>
              <a:rPr lang="en-GB" dirty="0" smtClean="0"/>
              <a:t>(tracking </a:t>
            </a:r>
            <a:r>
              <a:rPr lang="en-GB" dirty="0"/>
              <a:t>simulations with </a:t>
            </a:r>
            <a:r>
              <a:rPr lang="en-GB" dirty="0" smtClean="0"/>
              <a:t>K2 random errors (0.5 </a:t>
            </a:r>
            <a:r>
              <a:rPr lang="en-GB" dirty="0"/>
              <a:t>‰ at 0.1 </a:t>
            </a:r>
            <a:r>
              <a:rPr lang="en-GB" dirty="0" smtClean="0"/>
              <a:t>m) added to 	bending 	magnets, x amp~5 mm, y amp ~ 1 mm peak to peak)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39" y="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smtClean="0"/>
              <a:t>Measured and simulated spectra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0947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4904"/>
            <a:ext cx="9144000" cy="38619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9" y="0"/>
            <a:ext cx="9144000" cy="792088"/>
          </a:xfrm>
        </p:spPr>
        <p:txBody>
          <a:bodyPr>
            <a:noAutofit/>
          </a:bodyPr>
          <a:lstStyle/>
          <a:p>
            <a:r>
              <a:rPr lang="en-GB" sz="3200" dirty="0" smtClean="0"/>
              <a:t>Measured and simulated spectra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19363" y="929702"/>
            <a:ext cx="8601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Orange = measured horizontal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 = measured vertical </a:t>
            </a:r>
          </a:p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GB" dirty="0" smtClean="0"/>
              <a:t>(excitation </a:t>
            </a:r>
            <a:r>
              <a:rPr lang="en-GB" dirty="0"/>
              <a:t>with tune </a:t>
            </a:r>
            <a:r>
              <a:rPr lang="en-GB" dirty="0" smtClean="0"/>
              <a:t>kicker </a:t>
            </a:r>
            <a:r>
              <a:rPr lang="en-GB" dirty="0"/>
              <a:t>in both </a:t>
            </a:r>
            <a:r>
              <a:rPr lang="en-GB" dirty="0" smtClean="0"/>
              <a:t>planes</a:t>
            </a:r>
            <a:r>
              <a:rPr lang="en-GB" dirty="0"/>
              <a:t> , x amp~5 mm, y amp ~ 1 mm </a:t>
            </a:r>
            <a:r>
              <a:rPr lang="en-GB" dirty="0" smtClean="0"/>
              <a:t>	peak </a:t>
            </a:r>
            <a:r>
              <a:rPr lang="en-GB" dirty="0"/>
              <a:t>to peak</a:t>
            </a:r>
            <a:r>
              <a:rPr lang="en-GB" dirty="0" smtClean="0"/>
              <a:t>, </a:t>
            </a:r>
            <a:r>
              <a:rPr lang="en-GB" dirty="0"/>
              <a:t>x chromaticity </a:t>
            </a:r>
            <a:r>
              <a:rPr lang="en-GB" dirty="0" smtClean="0"/>
              <a:t>corrected)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FF0000"/>
                </a:solidFill>
              </a:rPr>
              <a:t>Red = simulated </a:t>
            </a:r>
            <a:r>
              <a:rPr lang="en-GB" dirty="0" smtClean="0"/>
              <a:t>(tracking </a:t>
            </a:r>
            <a:r>
              <a:rPr lang="en-GB" dirty="0"/>
              <a:t>simulations with </a:t>
            </a:r>
            <a:r>
              <a:rPr lang="en-GB" dirty="0" smtClean="0"/>
              <a:t>K2 random errors (1.0 </a:t>
            </a:r>
            <a:r>
              <a:rPr lang="en-GB" dirty="0"/>
              <a:t>‰ at 0.1 </a:t>
            </a:r>
            <a:r>
              <a:rPr lang="en-GB" dirty="0" smtClean="0"/>
              <a:t>m) added to 	bending 	magnets, x amp~5 mm, y amp ~ 1 mm peak to peak)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47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86" y="2807453"/>
            <a:ext cx="9144000" cy="3861907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339" y="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smtClean="0"/>
              <a:t>Measured and simulated spectra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19363" y="929702"/>
            <a:ext cx="8601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Orange = measured horizontal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 = measured vertical </a:t>
            </a:r>
          </a:p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GB" dirty="0" smtClean="0"/>
              <a:t>(excitation </a:t>
            </a:r>
            <a:r>
              <a:rPr lang="en-GB" dirty="0"/>
              <a:t>with tune </a:t>
            </a:r>
            <a:r>
              <a:rPr lang="en-GB" dirty="0" smtClean="0"/>
              <a:t>kicker </a:t>
            </a:r>
            <a:r>
              <a:rPr lang="en-GB" dirty="0"/>
              <a:t>in both </a:t>
            </a:r>
            <a:r>
              <a:rPr lang="en-GB" dirty="0" smtClean="0"/>
              <a:t>planes</a:t>
            </a:r>
            <a:r>
              <a:rPr lang="en-GB" dirty="0"/>
              <a:t> , x amp~5 mm, y amp ~ 1 mm </a:t>
            </a:r>
            <a:r>
              <a:rPr lang="en-GB" dirty="0" smtClean="0"/>
              <a:t>	peak </a:t>
            </a:r>
            <a:r>
              <a:rPr lang="en-GB" dirty="0"/>
              <a:t>to peak</a:t>
            </a:r>
            <a:r>
              <a:rPr lang="en-GB" dirty="0" smtClean="0"/>
              <a:t>, </a:t>
            </a:r>
            <a:r>
              <a:rPr lang="en-GB" dirty="0"/>
              <a:t>x chromaticity </a:t>
            </a:r>
            <a:r>
              <a:rPr lang="en-GB" dirty="0" smtClean="0"/>
              <a:t>corrected)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FF0000"/>
                </a:solidFill>
              </a:rPr>
              <a:t>Red = simulated </a:t>
            </a:r>
            <a:r>
              <a:rPr lang="en-GB" dirty="0" smtClean="0"/>
              <a:t>(tracking </a:t>
            </a:r>
            <a:r>
              <a:rPr lang="en-GB" dirty="0"/>
              <a:t>simulations with </a:t>
            </a:r>
            <a:r>
              <a:rPr lang="en-GB" dirty="0" smtClean="0"/>
              <a:t>K2 random errors (1.5 </a:t>
            </a:r>
            <a:r>
              <a:rPr lang="en-GB" dirty="0"/>
              <a:t>‰ at 0.1 </a:t>
            </a:r>
            <a:r>
              <a:rPr lang="en-GB" dirty="0" smtClean="0"/>
              <a:t>m) added to 	bending 	magnets, x amp~5 mm, y amp ~ 1 mm peak to peak)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32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134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Studies for TBT optics measurements in the PSB</vt:lpstr>
      <vt:lpstr>Measured PSB trajectories (transverse damper off)</vt:lpstr>
      <vt:lpstr>Measured PSB trajectories-“noise” peaks </vt:lpstr>
      <vt:lpstr>Measured and simulated spectra</vt:lpstr>
      <vt:lpstr>PowerPoint Presentation</vt:lpstr>
      <vt:lpstr>Measured and simulated spectra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Jill Mcateer</dc:creator>
  <cp:lastModifiedBy>Meghan Jill Mcateer</cp:lastModifiedBy>
  <cp:revision>9</cp:revision>
  <dcterms:created xsi:type="dcterms:W3CDTF">2013-08-12T08:39:02Z</dcterms:created>
  <dcterms:modified xsi:type="dcterms:W3CDTF">2013-08-15T16:13:15Z</dcterms:modified>
</cp:coreProperties>
</file>