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5"/>
  </p:notesMasterIdLst>
  <p:handoutMasterIdLst>
    <p:handoutMasterId r:id="rId6"/>
  </p:handoutMasterIdLst>
  <p:sldIdLst>
    <p:sldId id="496" r:id="rId2"/>
    <p:sldId id="504" r:id="rId3"/>
    <p:sldId id="505" r:id="rId4"/>
  </p:sldIdLst>
  <p:sldSz cx="13004800" cy="9753600"/>
  <p:notesSz cx="6718300" cy="985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+mn-ea"/>
        <a:cs typeface="+mn-cs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+mn-ea"/>
        <a:cs typeface="+mn-cs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+mn-ea"/>
        <a:cs typeface="+mn-cs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+mn-ea"/>
        <a:cs typeface="+mn-cs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+mn-ea"/>
        <a:cs typeface="+mn-cs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+mn-ea"/>
        <a:cs typeface="+mn-cs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+mn-ea"/>
        <a:cs typeface="+mn-cs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+mn-ea"/>
        <a:cs typeface="+mn-cs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+mn-ea"/>
        <a:cs typeface="+mn-cs"/>
        <a:sym typeface="Gill San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FFCCCC"/>
    <a:srgbClr val="0000CC"/>
    <a:srgbClr val="FF33CC"/>
    <a:srgbClr val="0000FF"/>
    <a:srgbClr val="000000"/>
    <a:srgbClr val="E79D9D"/>
    <a:srgbClr val="FF5050"/>
    <a:srgbClr val="FF33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91" autoAdjust="0"/>
    <p:restoredTop sz="93689" autoAdjust="0"/>
  </p:normalViewPr>
  <p:slideViewPr>
    <p:cSldViewPr>
      <p:cViewPr>
        <p:scale>
          <a:sx n="50" d="100"/>
          <a:sy n="50" d="100"/>
        </p:scale>
        <p:origin x="-1026" y="-678"/>
      </p:cViewPr>
      <p:guideLst>
        <p:guide orient="horz" pos="3072"/>
        <p:guide pos="40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1475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05238" y="0"/>
            <a:ext cx="2911475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3AB69E4-6B7F-463D-B362-4C448F4F94E8}" type="datetimeFigureOut">
              <a:rPr lang="en-US"/>
              <a:pPr>
                <a:defRPr/>
              </a:pPr>
              <a:t>11/30/2012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61488"/>
            <a:ext cx="2911475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05238" y="9361488"/>
            <a:ext cx="2911475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F84487E-A7EC-47C1-83FD-6F17E97B7B3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83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1475" cy="492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5238" y="0"/>
            <a:ext cx="2911475" cy="492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D6FA4C7-8669-4144-AF99-251E480ED949}" type="datetimeFigureOut">
              <a:rPr lang="en-US"/>
              <a:pPr>
                <a:defRPr/>
              </a:pPr>
              <a:t>11/30/2012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39775"/>
            <a:ext cx="4927600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1513" y="4681538"/>
            <a:ext cx="5375275" cy="4433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61488"/>
            <a:ext cx="2911475" cy="492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5238" y="9361488"/>
            <a:ext cx="2911475" cy="492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A91A8B2-CDD9-45FE-9565-BDDCCAD348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6952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E233CD-E583-40BB-8301-C55EF93E57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857433-E4B4-4FCD-B168-4D25B2B192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639300" y="63500"/>
            <a:ext cx="3213100" cy="9461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63500"/>
            <a:ext cx="9486900" cy="9461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81651-6FF8-4A4E-B5F7-3944191412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65A45-755F-48CB-A131-522556C606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A889EC-9FB2-4C5D-9BBD-9E4D2256B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143000"/>
            <a:ext cx="6350000" cy="838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2400" y="1143000"/>
            <a:ext cx="6350000" cy="838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8442B9-4903-44BC-AD2D-B730C15CF2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B0CB07-F688-4784-A72F-9DBA44DA10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C5971-946C-4105-8FED-97AA0C53B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E7BF2-7639-454B-9AF0-8635CDF679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4370B5-0EE1-4037-9157-78D53459EB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>
                <a:sym typeface="Gill Sans" charset="0"/>
              </a:rPr>
              <a:t>Click icon to add picture</a:t>
            </a:r>
            <a:endParaRPr lang="en-US" noProof="0" dirty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7D72CD-BFC9-450D-A94E-3470DFB217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6"/>
          <p:cNvSpPr>
            <a:spLocks noChangeArrowheads="1"/>
          </p:cNvSpPr>
          <p:nvPr/>
        </p:nvSpPr>
        <p:spPr bwMode="auto">
          <a:xfrm>
            <a:off x="0" y="0"/>
            <a:ext cx="11531600" cy="1014413"/>
          </a:xfrm>
          <a:prstGeom prst="rect">
            <a:avLst/>
          </a:prstGeom>
          <a:gradFill flip="none" rotWithShape="1">
            <a:gsLst>
              <a:gs pos="0">
                <a:srgbClr val="FFFFFF"/>
              </a:gs>
              <a:gs pos="87000">
                <a:schemeClr val="bg1">
                  <a:lumMod val="85000"/>
                </a:schemeClr>
              </a:gs>
            </a:gsLst>
            <a:lin ang="108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1435" tIns="45718" rIns="91435" bIns="45718" anchor="ctr"/>
          <a:lstStyle/>
          <a:p>
            <a:pPr>
              <a:defRPr/>
            </a:pPr>
            <a:endParaRPr lang="en-US" sz="24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049" name="Text Box 1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2696825" y="9474200"/>
            <a:ext cx="296863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300" i="1">
                <a:solidFill>
                  <a:schemeClr val="tx1"/>
                </a:solidFill>
                <a:latin typeface="Helvetica" charset="0"/>
                <a:cs typeface="Helvetica" charset="0"/>
                <a:sym typeface="Helvetica" charset="0"/>
              </a:defRPr>
            </a:lvl1pPr>
          </a:lstStyle>
          <a:p>
            <a:pPr>
              <a:defRPr/>
            </a:pPr>
            <a:fld id="{7B627DC3-78C4-430C-88CC-0D11D8DCF3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016000" y="0"/>
            <a:ext cx="10744200" cy="990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Helvetica" charset="0"/>
              </a:rPr>
              <a:t>Click to edit Master title style</a:t>
            </a:r>
            <a:endParaRPr lang="en-US" smtClean="0">
              <a:sym typeface="Helvetica" charset="0"/>
            </a:endParaRPr>
          </a:p>
        </p:txBody>
      </p:sp>
      <p:sp>
        <p:nvSpPr>
          <p:cNvPr id="2053" name="Rectangle 5"/>
          <p:cNvSpPr>
            <a:spLocks/>
          </p:cNvSpPr>
          <p:nvPr/>
        </p:nvSpPr>
        <p:spPr bwMode="auto">
          <a:xfrm rot="16200000">
            <a:off x="-1930400" y="7340600"/>
            <a:ext cx="4191000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l">
              <a:defRPr/>
            </a:pPr>
            <a:endParaRPr lang="en-US" sz="1300" b="1" dirty="0">
              <a:solidFill>
                <a:schemeClr val="tx1"/>
              </a:solidFill>
              <a:latin typeface="Helvetica" charset="0"/>
              <a:cs typeface="Helvetica" charset="0"/>
              <a:sym typeface="Helvetica" charset="0"/>
            </a:endParaRPr>
          </a:p>
        </p:txBody>
      </p:sp>
      <p:sp>
        <p:nvSpPr>
          <p:cNvPr id="1030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6400" y="1143000"/>
            <a:ext cx="12598400" cy="838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charset="0"/>
              </a:rPr>
              <a:t>Second level</a:t>
            </a:r>
          </a:p>
          <a:p>
            <a:pPr lvl="2"/>
            <a:r>
              <a:rPr lang="en-US" smtClean="0">
                <a:sym typeface="Gill Sans" charset="0"/>
              </a:rPr>
              <a:t>Third level</a:t>
            </a:r>
          </a:p>
          <a:p>
            <a:pPr lvl="3"/>
            <a:r>
              <a:rPr lang="en-US" smtClean="0">
                <a:sym typeface="Gill Sans" charset="0"/>
              </a:rPr>
              <a:t>Fourth level</a:t>
            </a:r>
          </a:p>
          <a:p>
            <a:pPr lvl="4"/>
            <a:r>
              <a:rPr lang="en-US" smtClean="0">
                <a:sym typeface="Gill Sans" charset="0"/>
              </a:rPr>
              <a:t>Fifth level</a:t>
            </a:r>
            <a:endParaRPr lang="en-US" smtClean="0">
              <a:sym typeface="Gill Sans" charset="0"/>
            </a:endParaRPr>
          </a:p>
        </p:txBody>
      </p:sp>
      <p:pic>
        <p:nvPicPr>
          <p:cNvPr id="1031" name="Picture 25"/>
          <p:cNvPicPr>
            <a:picLocks noChangeAspect="1" noChangeArrowheads="1"/>
          </p:cNvPicPr>
          <p:nvPr/>
        </p:nvPicPr>
        <p:blipFill>
          <a:blip r:embed="rId13" cstate="print">
            <a:grayscl/>
          </a:blip>
          <a:srcRect/>
          <a:stretch>
            <a:fillRect/>
          </a:stretch>
        </p:blipFill>
        <p:spPr bwMode="auto">
          <a:xfrm>
            <a:off x="0" y="0"/>
            <a:ext cx="1016000" cy="1001713"/>
          </a:xfrm>
          <a:prstGeom prst="rect">
            <a:avLst/>
          </a:prstGeom>
          <a:noFill/>
          <a:ln w="9525" algn="ctr">
            <a:solidFill>
              <a:schemeClr val="bg2"/>
            </a:solidFill>
            <a:miter lim="800000"/>
            <a:headEnd/>
            <a:tailEnd/>
          </a:ln>
        </p:spPr>
      </p:pic>
      <p:pic>
        <p:nvPicPr>
          <p:cNvPr id="1032" name="Picture 18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1988800" y="0"/>
            <a:ext cx="1016000" cy="968375"/>
          </a:xfrm>
          <a:prstGeom prst="rect">
            <a:avLst/>
          </a:prstGeom>
          <a:noFill/>
          <a:ln w="12700" cap="sq" algn="ctr">
            <a:noFill/>
            <a:miter lim="800000"/>
            <a:headEnd/>
            <a:tailEnd type="none" w="lg" len="lg"/>
          </a:ln>
        </p:spPr>
      </p:pic>
      <p:sp>
        <p:nvSpPr>
          <p:cNvPr id="2058" name="Text Box 10"/>
          <p:cNvSpPr txBox="1">
            <a:spLocks/>
          </p:cNvSpPr>
          <p:nvPr/>
        </p:nvSpPr>
        <p:spPr bwMode="auto">
          <a:xfrm>
            <a:off x="11684000" y="762000"/>
            <a:ext cx="496888" cy="274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200" b="1">
                <a:solidFill>
                  <a:schemeClr val="bg2"/>
                </a:solidFill>
              </a:rPr>
              <a:t>LHC</a:t>
            </a:r>
            <a:endParaRPr lang="en-US" sz="1200" b="1">
              <a:solidFill>
                <a:schemeClr val="bg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/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500" b="1">
          <a:solidFill>
            <a:schemeClr val="accent2"/>
          </a:solidFill>
          <a:latin typeface="Arial Rounded MT Bold" pitchFamily="34" charset="0"/>
          <a:ea typeface="+mj-ea"/>
          <a:cs typeface="+mj-cs"/>
          <a:sym typeface="Helvetica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500" b="1">
          <a:solidFill>
            <a:schemeClr val="accent2"/>
          </a:solidFill>
          <a:latin typeface="Arial Rounded MT Bold" pitchFamily="34" charset="0"/>
          <a:sym typeface="Helvetica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500" b="1">
          <a:solidFill>
            <a:schemeClr val="accent2"/>
          </a:solidFill>
          <a:latin typeface="Arial Rounded MT Bold" pitchFamily="34" charset="0"/>
          <a:sym typeface="Helvetica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500" b="1">
          <a:solidFill>
            <a:schemeClr val="accent2"/>
          </a:solidFill>
          <a:latin typeface="Arial Rounded MT Bold" pitchFamily="34" charset="0"/>
          <a:sym typeface="Helvetica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500" b="1">
          <a:solidFill>
            <a:schemeClr val="accent2"/>
          </a:solidFill>
          <a:latin typeface="Arial Rounded MT Bold" pitchFamily="34" charset="0"/>
          <a:sym typeface="Helvetica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500" b="1">
          <a:solidFill>
            <a:schemeClr val="accent2"/>
          </a:solidFill>
          <a:latin typeface="Helvetica" charset="0"/>
          <a:sym typeface="Helvetica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500" b="1">
          <a:solidFill>
            <a:schemeClr val="accent2"/>
          </a:solidFill>
          <a:latin typeface="Helvetica" charset="0"/>
          <a:sym typeface="Helvetica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500" b="1">
          <a:solidFill>
            <a:schemeClr val="accent2"/>
          </a:solidFill>
          <a:latin typeface="Helvetica" charset="0"/>
          <a:sym typeface="Helvetica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500" b="1">
          <a:solidFill>
            <a:schemeClr val="accent2"/>
          </a:solidFill>
          <a:latin typeface="Helvetica" charset="0"/>
          <a:sym typeface="Helvetica" charset="0"/>
        </a:defRPr>
      </a:lvl9pPr>
    </p:titleStyle>
    <p:bodyStyle>
      <a:lvl1pPr marL="719138" indent="-571500" algn="l" rtl="0" eaLnBrk="1" fontAlgn="base" hangingPunct="1">
        <a:spcBef>
          <a:spcPts val="1200"/>
        </a:spcBef>
        <a:spcAft>
          <a:spcPct val="0"/>
        </a:spcAft>
        <a:buChar char="o"/>
        <a:defRPr sz="2400">
          <a:solidFill>
            <a:schemeClr val="accent2"/>
          </a:solidFill>
          <a:latin typeface="Arial Rounded MT Bold" pitchFamily="34" charset="0"/>
          <a:ea typeface="+mn-ea"/>
          <a:cs typeface="+mn-cs"/>
          <a:sym typeface="Gill Sans" charset="0"/>
        </a:defRPr>
      </a:lvl1pPr>
      <a:lvl2pPr marL="1333500" indent="-571500" algn="l" rtl="0" eaLnBrk="1" fontAlgn="base" hangingPunct="1">
        <a:spcBef>
          <a:spcPts val="1200"/>
        </a:spcBef>
        <a:spcAft>
          <a:spcPct val="0"/>
        </a:spcAft>
        <a:buFont typeface="Arial" charset="0"/>
        <a:buChar char="−"/>
        <a:defRPr sz="2000">
          <a:solidFill>
            <a:schemeClr val="tx1"/>
          </a:solidFill>
          <a:latin typeface="Arial Rounded MT Bold" pitchFamily="34" charset="0"/>
          <a:sym typeface="Gill Sans" charset="0"/>
        </a:defRPr>
      </a:lvl2pPr>
      <a:lvl3pPr marL="1778000" indent="-571500" algn="l" rtl="0" eaLnBrk="1" fontAlgn="base" hangingPunct="1">
        <a:spcBef>
          <a:spcPts val="1200"/>
        </a:spcBef>
        <a:spcAft>
          <a:spcPct val="0"/>
        </a:spcAft>
        <a:buFont typeface="Wingdings" pitchFamily="2" charset="2"/>
        <a:buChar char="q"/>
        <a:defRPr>
          <a:solidFill>
            <a:schemeClr val="tx1"/>
          </a:solidFill>
          <a:latin typeface="Arial Rounded MT Bold" pitchFamily="34" charset="0"/>
          <a:sym typeface="Gill Sans" charset="0"/>
        </a:defRPr>
      </a:lvl3pPr>
      <a:lvl4pPr marL="2222500" indent="-571500" algn="l" rtl="0" eaLnBrk="1" fontAlgn="base" hangingPunct="1">
        <a:spcBef>
          <a:spcPts val="1200"/>
        </a:spcBef>
        <a:spcAft>
          <a:spcPct val="0"/>
        </a:spcAft>
        <a:buFont typeface="Wingdings" pitchFamily="2" charset="2"/>
        <a:buChar char="q"/>
        <a:defRPr sz="1600">
          <a:solidFill>
            <a:schemeClr val="tx1"/>
          </a:solidFill>
          <a:latin typeface="Arial Rounded MT Bold" pitchFamily="34" charset="0"/>
          <a:sym typeface="Gill Sans" charset="0"/>
        </a:defRPr>
      </a:lvl4pPr>
      <a:lvl5pPr marL="2667000" indent="-571500" algn="l" rtl="0" eaLnBrk="1" fontAlgn="base" hangingPunct="1">
        <a:spcBef>
          <a:spcPts val="1200"/>
        </a:spcBef>
        <a:spcAft>
          <a:spcPct val="0"/>
        </a:spcAft>
        <a:buFont typeface="Wingdings" pitchFamily="2" charset="2"/>
        <a:buChar char="q"/>
        <a:defRPr sz="1600">
          <a:solidFill>
            <a:schemeClr val="tx1"/>
          </a:solidFill>
          <a:latin typeface="Arial Rounded MT Bold" pitchFamily="34" charset="0"/>
          <a:sym typeface="Gill Sans" charset="0"/>
        </a:defRPr>
      </a:lvl5pPr>
      <a:lvl6pPr marL="3124200" indent="-571500" algn="l" rtl="0" eaLnBrk="1" fontAlgn="base" hangingPunct="1">
        <a:spcBef>
          <a:spcPts val="2400"/>
        </a:spcBef>
        <a:spcAft>
          <a:spcPct val="0"/>
        </a:spcAft>
        <a:buChar char="o"/>
        <a:defRPr sz="1600">
          <a:solidFill>
            <a:schemeClr val="tx1"/>
          </a:solidFill>
          <a:latin typeface="+mn-lt"/>
          <a:sym typeface="Gill Sans" charset="0"/>
        </a:defRPr>
      </a:lvl6pPr>
      <a:lvl7pPr marL="3581400" indent="-571500" algn="l" rtl="0" eaLnBrk="1" fontAlgn="base" hangingPunct="1">
        <a:spcBef>
          <a:spcPts val="2400"/>
        </a:spcBef>
        <a:spcAft>
          <a:spcPct val="0"/>
        </a:spcAft>
        <a:buChar char="o"/>
        <a:defRPr sz="1600">
          <a:solidFill>
            <a:schemeClr val="tx1"/>
          </a:solidFill>
          <a:latin typeface="+mn-lt"/>
          <a:sym typeface="Gill Sans" charset="0"/>
        </a:defRPr>
      </a:lvl7pPr>
      <a:lvl8pPr marL="4038600" indent="-571500" algn="l" rtl="0" eaLnBrk="1" fontAlgn="base" hangingPunct="1">
        <a:spcBef>
          <a:spcPts val="2400"/>
        </a:spcBef>
        <a:spcAft>
          <a:spcPct val="0"/>
        </a:spcAft>
        <a:buChar char="o"/>
        <a:defRPr sz="1600">
          <a:solidFill>
            <a:schemeClr val="tx1"/>
          </a:solidFill>
          <a:latin typeface="+mn-lt"/>
          <a:sym typeface="Gill Sans" charset="0"/>
        </a:defRPr>
      </a:lvl8pPr>
      <a:lvl9pPr marL="4495800" indent="-571500" algn="l" rtl="0" eaLnBrk="1" fontAlgn="base" hangingPunct="1">
        <a:spcBef>
          <a:spcPts val="2400"/>
        </a:spcBef>
        <a:spcAft>
          <a:spcPct val="0"/>
        </a:spcAft>
        <a:buChar char="o"/>
        <a:defRPr sz="1600">
          <a:solidFill>
            <a:schemeClr val="tx1"/>
          </a:solidFill>
          <a:latin typeface="+mn-lt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-379784"/>
            <a:ext cx="11703050" cy="1625600"/>
          </a:xfrm>
        </p:spPr>
        <p:txBody>
          <a:bodyPr/>
          <a:lstStyle/>
          <a:p>
            <a:r>
              <a:rPr lang="en-US" dirty="0" smtClean="0"/>
              <a:t>Beta Functions through the Ramp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50875" y="1708448"/>
            <a:ext cx="5745163" cy="909637"/>
          </a:xfrm>
        </p:spPr>
        <p:txBody>
          <a:bodyPr/>
          <a:lstStyle/>
          <a:p>
            <a:r>
              <a:rPr lang="de-DE" dirty="0" smtClean="0"/>
              <a:t>Linear interpolation of betas before and after ramp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69752" y="1132384"/>
            <a:ext cx="5745163" cy="792088"/>
          </a:xfrm>
        </p:spPr>
        <p:txBody>
          <a:bodyPr/>
          <a:lstStyle/>
          <a:p>
            <a:r>
              <a:rPr lang="en-US" dirty="0" smtClean="0"/>
              <a:t>Updated plots from MD3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6605588" y="1708448"/>
            <a:ext cx="5748337" cy="909637"/>
          </a:xfrm>
        </p:spPr>
        <p:txBody>
          <a:bodyPr/>
          <a:lstStyle/>
          <a:p>
            <a:r>
              <a:rPr lang="de-DE" dirty="0" smtClean="0"/>
              <a:t>With betas from Rogelio‘s team during the ramp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669752" y="7163233"/>
            <a:ext cx="11809312" cy="3042159"/>
          </a:xfrm>
        </p:spPr>
        <p:txBody>
          <a:bodyPr/>
          <a:lstStyle/>
          <a:p>
            <a:r>
              <a:rPr lang="de-DE" dirty="0" smtClean="0"/>
              <a:t>Other planes look the same</a:t>
            </a:r>
          </a:p>
          <a:p>
            <a:pPr lvl="1"/>
            <a:r>
              <a:rPr lang="de-DE" dirty="0" smtClean="0"/>
              <a:t>Shrinkage more emphasized with new betas</a:t>
            </a:r>
          </a:p>
          <a:p>
            <a:r>
              <a:rPr lang="de-DE" dirty="0" smtClean="0"/>
              <a:t>Do we trust these values?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165A45-755F-48CB-A131-522556C6066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1026" name="Picture 2" descr="C:\Python27\Lib\site-packages\xy\WireScan\Fill3160EmitB2H_Ram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2400" y="2788568"/>
            <a:ext cx="5486400" cy="3657600"/>
          </a:xfrm>
          <a:prstGeom prst="rect">
            <a:avLst/>
          </a:prstGeom>
          <a:noFill/>
        </p:spPr>
      </p:pic>
      <p:pic>
        <p:nvPicPr>
          <p:cNvPr id="1027" name="Picture 3" descr="C:\Python27\Lib\site-packages\xy\WireScan\MD3\Fill3160\left out bunches 9381,441,471\Fill3160EmitB2H_Ramp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7744" y="2788568"/>
            <a:ext cx="5486400" cy="3657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6526026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With </a:t>
            </a:r>
            <a:r>
              <a:rPr lang="en-US" dirty="0" smtClean="0"/>
              <a:t>Ramp </a:t>
            </a:r>
            <a:r>
              <a:rPr lang="en-US" dirty="0" smtClean="0"/>
              <a:t>Betas All Planes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165A45-755F-48CB-A131-522556C6066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5080" y="5381304"/>
            <a:ext cx="6048000" cy="40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752" y="1276416"/>
            <a:ext cx="6048000" cy="40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5080" y="1258704"/>
            <a:ext cx="6048000" cy="40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752" y="5366496"/>
            <a:ext cx="6048000" cy="40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785833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Without Ramp Betas All Planes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165A45-755F-48CB-A131-522556C6066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5338" y="5308848"/>
            <a:ext cx="6048000" cy="40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728" y="1168996"/>
            <a:ext cx="6048000" cy="40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3330" y="1205288"/>
            <a:ext cx="6048000" cy="40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322" y="5308848"/>
            <a:ext cx="6048000" cy="40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5338" y="5237288"/>
            <a:ext cx="6048000" cy="40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728" y="1221786"/>
            <a:ext cx="6048000" cy="40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322" y="5237288"/>
            <a:ext cx="6048000" cy="40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4440109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mittanceStudies_21-11-2012">
  <a:themeElements>
    <a:clrScheme name="MyMaster">
      <a:dk1>
        <a:srgbClr val="424456"/>
      </a:dk1>
      <a:lt1>
        <a:sysClr val="window" lastClr="FFFFFF"/>
      </a:lt1>
      <a:dk2>
        <a:srgbClr val="424456"/>
      </a:dk2>
      <a:lt2>
        <a:srgbClr val="DEDEDE"/>
      </a:lt2>
      <a:accent1>
        <a:srgbClr val="595959"/>
      </a:accent1>
      <a:accent2>
        <a:srgbClr val="7F7F7F"/>
      </a:accent2>
      <a:accent3>
        <a:srgbClr val="6F6F6F"/>
      </a:accent3>
      <a:accent4>
        <a:srgbClr val="313340"/>
      </a:accent4>
      <a:accent5>
        <a:srgbClr val="262626"/>
      </a:accent5>
      <a:accent6>
        <a:srgbClr val="424456"/>
      </a:accent6>
      <a:hlink>
        <a:srgbClr val="326064"/>
      </a:hlink>
      <a:folHlink>
        <a:srgbClr val="A04DA3"/>
      </a:folHlink>
    </a:clrScheme>
    <a:fontScheme name="Logo/Title">
      <a:majorFont>
        <a:latin typeface="Helvetic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sym typeface="Gill Sans" charset="0"/>
          </a:defRPr>
        </a:defPPr>
      </a:lstStyle>
    </a:lnDef>
  </a:objectDefaults>
  <a:extraClrSchemeLst>
    <a:extraClrScheme>
      <a:clrScheme name="Logo/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EmittanceStudies_21-11-2012</Template>
  <TotalTime>1</TotalTime>
  <Pages>0</Pages>
  <Words>55</Words>
  <Characters>0</Characters>
  <Application>Microsoft Office PowerPoint</Application>
  <PresentationFormat>Custom</PresentationFormat>
  <Lines>0</Lines>
  <Paragraphs>12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EmittanceStudies_21-11-2012</vt:lpstr>
      <vt:lpstr>Beta Functions through the Ramp</vt:lpstr>
      <vt:lpstr>With Ramp Betas All Planes</vt:lpstr>
      <vt:lpstr>Without Ramp Betas All Planes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Beta Functions through the Ramp</dc:title>
  <dc:creator>mkuhn</dc:creator>
  <cp:keywords>LHC status and commissioning</cp:keywords>
  <cp:lastModifiedBy>mkuhn</cp:lastModifiedBy>
  <cp:revision>1</cp:revision>
  <dcterms:created xsi:type="dcterms:W3CDTF">2012-11-30T09:08:26Z</dcterms:created>
  <dcterms:modified xsi:type="dcterms:W3CDTF">2012-11-30T09:09:40Z</dcterms:modified>
</cp:coreProperties>
</file>